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4B4B"/>
    <a:srgbClr val="FF2929"/>
    <a:srgbClr val="FF6161"/>
    <a:srgbClr val="A8E0D3"/>
    <a:srgbClr val="EF99E5"/>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588" autoAdjust="0"/>
    <p:restoredTop sz="99821" autoAdjust="0"/>
  </p:normalViewPr>
  <p:slideViewPr>
    <p:cSldViewPr>
      <p:cViewPr>
        <p:scale>
          <a:sx n="39" d="100"/>
          <a:sy n="39" d="100"/>
        </p:scale>
        <p:origin x="-534" y="-78"/>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28/02/2015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a:pPr>
                <a:defRPr/>
              </a:pPr>
              <a:t>16-06-1435</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‹N°›</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‹N°›</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‹N°›</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‹N°›</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jpeg"/><Relationship Id="rId3" Type="http://schemas.openxmlformats.org/officeDocument/2006/relationships/image" Target="../media/image3.jpeg"/><Relationship Id="rId7" Type="http://schemas.openxmlformats.org/officeDocument/2006/relationships/image" Target="../media/image7.jpeg"/><Relationship Id="rId12"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24"/>
          <p:cNvSpPr/>
          <p:nvPr/>
        </p:nvSpPr>
        <p:spPr>
          <a:xfrm>
            <a:off x="2400216" y="24317344"/>
            <a:ext cx="10930014" cy="2349539"/>
          </a:xfrm>
          <a:prstGeom prst="flowChartAlternateProcess">
            <a:avLst/>
          </a:prstGeom>
          <a:ln/>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lvl="0" algn="just" rtl="1">
              <a:buFont typeface="Wingdings" pitchFamily="2" charset="2"/>
              <a:buChar char="v"/>
            </a:pPr>
            <a:r>
              <a:rPr lang="ar-DZ" sz="4400" dirty="0" smtClean="0">
                <a:solidFill>
                  <a:schemeClr val="tx1"/>
                </a:solidFill>
                <a:latin typeface="Traditional Arabic" pitchFamily="18" charset="-78"/>
                <a:ea typeface="Calibri" pitchFamily="34" charset="0"/>
                <a:cs typeface="Traditional Arabic" pitchFamily="18" charset="-78"/>
              </a:rPr>
              <a:t>توضيح أهمية المرأة المقاولة وفعاليتها في المجتمع.</a:t>
            </a:r>
            <a:endParaRPr lang="en-US" sz="4400" dirty="0" smtClean="0">
              <a:solidFill>
                <a:schemeClr val="tx1"/>
              </a:solidFill>
              <a:latin typeface="Traditional Arabic" pitchFamily="18" charset="-78"/>
              <a:cs typeface="Traditional Arabic" pitchFamily="18" charset="-78"/>
            </a:endParaRPr>
          </a:p>
          <a:p>
            <a:pPr lvl="0" algn="just" rtl="1" eaLnBrk="0" hangingPunct="0">
              <a:buFont typeface="Wingdings" pitchFamily="2" charset="2"/>
              <a:buChar char="v"/>
            </a:pPr>
            <a:r>
              <a:rPr lang="ar-DZ" sz="4400" dirty="0" smtClean="0">
                <a:solidFill>
                  <a:schemeClr val="tx1"/>
                </a:solidFill>
                <a:latin typeface="Traditional Arabic" pitchFamily="18" charset="-78"/>
                <a:ea typeface="Calibri" pitchFamily="34" charset="0"/>
                <a:cs typeface="Traditional Arabic" pitchFamily="18" charset="-78"/>
              </a:rPr>
              <a:t>التعرف على تحديات المرأة المقاولة ومدى تأثير الوسط العائلي والمحيط الذي تعيش فيه. .</a:t>
            </a:r>
            <a:endParaRPr lang="ar-DZ" sz="4400" dirty="0" smtClean="0">
              <a:solidFill>
                <a:schemeClr val="tx1"/>
              </a:solidFill>
              <a:latin typeface="Traditional Arabic" pitchFamily="18" charset="-78"/>
              <a:cs typeface="Traditional Arabic" pitchFamily="18" charset="-78"/>
            </a:endParaRPr>
          </a:p>
        </p:txBody>
      </p:sp>
      <p:sp>
        <p:nvSpPr>
          <p:cNvPr id="11276" name="Rectangle 18"/>
          <p:cNvSpPr>
            <a:spLocks noChangeArrowheads="1"/>
          </p:cNvSpPr>
          <p:nvPr/>
        </p:nvSpPr>
        <p:spPr bwMode="auto">
          <a:xfrm>
            <a:off x="2185902" y="22960022"/>
            <a:ext cx="10009112" cy="1008112"/>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5329174" y="23031460"/>
            <a:ext cx="4929189"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4614794" y="6815034"/>
            <a:ext cx="1140142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7472314" y="6886472"/>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a:cs typeface="+mn-cs"/>
              </a:rPr>
              <a:t>الإشكالية</a:t>
            </a:r>
            <a:endParaRPr lang="fr-FR" sz="4500" b="1" kern="0" dirty="0">
              <a:solidFill>
                <a:srgbClr val="000000"/>
              </a:solidFill>
              <a:latin typeface="Arial"/>
              <a:cs typeface="+mn-cs"/>
            </a:endParaRPr>
          </a:p>
        </p:txBody>
      </p:sp>
      <p:sp>
        <p:nvSpPr>
          <p:cNvPr id="11282" name="Rectangle 18"/>
          <p:cNvSpPr>
            <a:spLocks noChangeArrowheads="1"/>
          </p:cNvSpPr>
          <p:nvPr/>
        </p:nvSpPr>
        <p:spPr bwMode="auto">
          <a:xfrm>
            <a:off x="19331022" y="28460748"/>
            <a:ext cx="8607890" cy="1000132"/>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20402592" y="28532186"/>
            <a:ext cx="5429249" cy="69056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dirty="0" smtClean="0">
                <a:cs typeface="+mn-cs"/>
              </a:rPr>
              <a:t>منهج الدراسة</a:t>
            </a:r>
            <a:endParaRPr lang="fr-FR" sz="4500" b="1" kern="0" dirty="0">
              <a:solidFill>
                <a:srgbClr val="000000"/>
              </a:solidFill>
              <a:latin typeface="Arial" pitchFamily="34"/>
              <a:cs typeface="+mn-cs"/>
            </a:endParaRPr>
          </a:p>
        </p:txBody>
      </p:sp>
      <p:sp>
        <p:nvSpPr>
          <p:cNvPr id="11284" name="Rectangle 18"/>
          <p:cNvSpPr>
            <a:spLocks noChangeArrowheads="1"/>
          </p:cNvSpPr>
          <p:nvPr/>
        </p:nvSpPr>
        <p:spPr bwMode="auto">
          <a:xfrm>
            <a:off x="18759518" y="19888188"/>
            <a:ext cx="9370292" cy="857247"/>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20902658" y="19888188"/>
            <a:ext cx="5429249" cy="720077"/>
          </a:xfrm>
          <a:prstGeom prst="rect">
            <a:avLst/>
          </a:prstGeom>
          <a:solidFill>
            <a:schemeClr val="accent1">
              <a:lumMod val="20000"/>
              <a:lumOff val="80000"/>
            </a:schemeClr>
          </a:solidFill>
          <a:ln>
            <a:noFill/>
          </a:ln>
          <a:effectLst>
            <a:outerShdw dist="27944" dir="5400000" algn="tl">
              <a:srgbClr val="000000">
                <a:alpha val="32000"/>
              </a:srgbClr>
            </a:outerShdw>
          </a:effectLst>
        </p:spPr>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تساؤلات الدراسة</a:t>
            </a:r>
            <a:endParaRPr lang="ar-DZ" sz="4500" b="1" kern="0" dirty="0">
              <a:solidFill>
                <a:srgbClr val="000000"/>
              </a:solidFill>
              <a:latin typeface="Arial"/>
              <a:cs typeface="+mn-cs"/>
            </a:endParaRPr>
          </a:p>
        </p:txBody>
      </p:sp>
      <p:sp>
        <p:nvSpPr>
          <p:cNvPr id="25" name="Rectangle 24"/>
          <p:cNvSpPr/>
          <p:nvPr/>
        </p:nvSpPr>
        <p:spPr>
          <a:xfrm>
            <a:off x="18887774" y="29889508"/>
            <a:ext cx="9515874" cy="5346104"/>
          </a:xfrm>
          <a:prstGeom prst="flowChartAlternateProcess">
            <a:avLst/>
          </a:prstGeom>
          <a:ln w="38100"/>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r>
              <a:rPr lang="ar-DZ" sz="4400" dirty="0" smtClean="0">
                <a:latin typeface="Traditional Arabic" pitchFamily="18" charset="-78"/>
                <a:cs typeface="Traditional Arabic" pitchFamily="18" charset="-78"/>
              </a:rPr>
              <a:t>يمكن اعتبار البحوث علمية وموضوعية إذا لم يعتمد الباحث على منهج معين في الدراسة، فالمنهج من أساسيات البحث العلمي، وهو الطريق الذي يسلكه الباحث للوصول إلى هدفه المنشود، والمنهج المستخدم لا يضعه الباحث حسب رغبته وإنما هو مرتبط بطبيعة الموضوع المراد دراسته، وبما أننا بصدد  دراسة المرأة المقاولة وتحديات النسق الاجتماعي فإننا نجد أن المنهج الذي </a:t>
            </a:r>
            <a:r>
              <a:rPr lang="ar-DZ" sz="4400" dirty="0" err="1" smtClean="0">
                <a:latin typeface="Traditional Arabic" pitchFamily="18" charset="-78"/>
                <a:cs typeface="Traditional Arabic" pitchFamily="18" charset="-78"/>
              </a:rPr>
              <a:t>يلائم</a:t>
            </a:r>
            <a:r>
              <a:rPr lang="ar-DZ" sz="4400" dirty="0" smtClean="0">
                <a:latin typeface="Traditional Arabic" pitchFamily="18" charset="-78"/>
                <a:cs typeface="Traditional Arabic" pitchFamily="18" charset="-78"/>
              </a:rPr>
              <a:t> الدراسة هو المنهج الوصفي .</a:t>
            </a:r>
          </a:p>
        </p:txBody>
      </p:sp>
      <p:pic>
        <p:nvPicPr>
          <p:cNvPr id="2" name="Picture 2" descr="C:\Users\samsung\Desktop\المذكرة2015\images (1).jpg"/>
          <p:cNvPicPr>
            <a:picLocks noChangeAspect="1" noChangeArrowheads="1"/>
          </p:cNvPicPr>
          <p:nvPr/>
        </p:nvPicPr>
        <p:blipFill>
          <a:blip r:embed="rId3"/>
          <a:srcRect/>
          <a:stretch>
            <a:fillRect/>
          </a:stretch>
        </p:blipFill>
        <p:spPr bwMode="auto">
          <a:xfrm>
            <a:off x="12258660" y="4028952"/>
            <a:ext cx="6039670" cy="2357454"/>
          </a:xfrm>
          <a:prstGeom prst="rect">
            <a:avLst/>
          </a:prstGeom>
          <a:noFill/>
        </p:spPr>
      </p:pic>
      <p:pic>
        <p:nvPicPr>
          <p:cNvPr id="1027" name="Picture 3" descr="C:\Users\samsung\Desktop\المذكرة2015\images (8).jpg"/>
          <p:cNvPicPr>
            <a:picLocks noChangeAspect="1" noChangeArrowheads="1"/>
          </p:cNvPicPr>
          <p:nvPr/>
        </p:nvPicPr>
        <p:blipFill>
          <a:blip r:embed="rId4"/>
          <a:srcRect/>
          <a:stretch>
            <a:fillRect/>
          </a:stretch>
        </p:blipFill>
        <p:spPr bwMode="auto">
          <a:xfrm>
            <a:off x="19188146" y="24103030"/>
            <a:ext cx="8786874" cy="4155824"/>
          </a:xfrm>
          <a:prstGeom prst="rect">
            <a:avLst/>
          </a:prstGeom>
          <a:noFill/>
        </p:spPr>
      </p:pic>
      <p:pic>
        <p:nvPicPr>
          <p:cNvPr id="1028" name="Picture 4" descr="C:\Users\samsung\Desktop\المذكرة2015\images (16).jpg"/>
          <p:cNvPicPr>
            <a:picLocks noChangeAspect="1" noChangeArrowheads="1"/>
          </p:cNvPicPr>
          <p:nvPr/>
        </p:nvPicPr>
        <p:blipFill>
          <a:blip r:embed="rId5"/>
          <a:srcRect/>
          <a:stretch>
            <a:fillRect/>
          </a:stretch>
        </p:blipFill>
        <p:spPr bwMode="auto">
          <a:xfrm>
            <a:off x="471390" y="3457448"/>
            <a:ext cx="4245886" cy="3071834"/>
          </a:xfrm>
          <a:prstGeom prst="rect">
            <a:avLst/>
          </a:prstGeom>
          <a:noFill/>
        </p:spPr>
      </p:pic>
      <p:pic>
        <p:nvPicPr>
          <p:cNvPr id="1029" name="Picture 5" descr="C:\Users\samsung\Desktop\المذكرة2015\téléchargement (1).jpg"/>
          <p:cNvPicPr>
            <a:picLocks noChangeAspect="1" noChangeArrowheads="1"/>
          </p:cNvPicPr>
          <p:nvPr/>
        </p:nvPicPr>
        <p:blipFill>
          <a:blip r:embed="rId6"/>
          <a:srcRect/>
          <a:stretch>
            <a:fillRect/>
          </a:stretch>
        </p:blipFill>
        <p:spPr bwMode="auto">
          <a:xfrm>
            <a:off x="13615981" y="22602832"/>
            <a:ext cx="3929091" cy="4643470"/>
          </a:xfrm>
          <a:prstGeom prst="rect">
            <a:avLst/>
          </a:prstGeom>
          <a:noFill/>
        </p:spPr>
      </p:pic>
      <p:pic>
        <p:nvPicPr>
          <p:cNvPr id="1030" name="Picture 6" descr="C:\Users\samsung\Desktop\المذكرة2015\images.jpg"/>
          <p:cNvPicPr>
            <a:picLocks noChangeAspect="1" noChangeArrowheads="1"/>
          </p:cNvPicPr>
          <p:nvPr/>
        </p:nvPicPr>
        <p:blipFill>
          <a:blip r:embed="rId7"/>
          <a:srcRect/>
          <a:stretch>
            <a:fillRect/>
          </a:stretch>
        </p:blipFill>
        <p:spPr bwMode="auto">
          <a:xfrm>
            <a:off x="614266" y="37033308"/>
            <a:ext cx="6445906" cy="5786478"/>
          </a:xfrm>
          <a:prstGeom prst="rect">
            <a:avLst/>
          </a:prstGeom>
          <a:noFill/>
        </p:spPr>
      </p:pic>
      <p:pic>
        <p:nvPicPr>
          <p:cNvPr id="1031" name="Picture 7" descr="C:\Users\samsung\Desktop\المذكرة2015\images (3).jpg"/>
          <p:cNvPicPr>
            <a:picLocks noChangeAspect="1" noChangeArrowheads="1"/>
          </p:cNvPicPr>
          <p:nvPr/>
        </p:nvPicPr>
        <p:blipFill>
          <a:blip r:embed="rId8"/>
          <a:srcRect/>
          <a:stretch>
            <a:fillRect/>
          </a:stretch>
        </p:blipFill>
        <p:spPr bwMode="auto">
          <a:xfrm>
            <a:off x="7043686" y="26960550"/>
            <a:ext cx="5500726" cy="2988673"/>
          </a:xfrm>
          <a:prstGeom prst="rect">
            <a:avLst/>
          </a:prstGeom>
          <a:noFill/>
        </p:spPr>
      </p:pic>
      <p:sp>
        <p:nvSpPr>
          <p:cNvPr id="23" name="Rectangle à coins arrondis 22"/>
          <p:cNvSpPr/>
          <p:nvPr/>
        </p:nvSpPr>
        <p:spPr>
          <a:xfrm>
            <a:off x="0" y="8029480"/>
            <a:ext cx="17830824" cy="14216162"/>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just" rtl="1"/>
            <a:endParaRPr lang="ar-DZ" sz="4000" b="1" dirty="0" smtClean="0">
              <a:latin typeface="Traditional Arabic" pitchFamily="18" charset="-78"/>
              <a:cs typeface="Traditional Arabic" pitchFamily="18" charset="-78"/>
            </a:endParaRPr>
          </a:p>
          <a:p>
            <a:pPr algn="just" rtl="1"/>
            <a:endParaRPr lang="ar-DZ" sz="4000" b="1" dirty="0" smtClean="0">
              <a:latin typeface="Traditional Arabic" pitchFamily="18" charset="-78"/>
              <a:cs typeface="Traditional Arabic" pitchFamily="18" charset="-78"/>
            </a:endParaRPr>
          </a:p>
          <a:p>
            <a:pPr algn="just" rtl="1"/>
            <a:endParaRPr lang="en-US" sz="4000" b="1" dirty="0" smtClean="0">
              <a:latin typeface="Traditional Arabic" pitchFamily="18" charset="-78"/>
              <a:cs typeface="Traditional Arabic" pitchFamily="18" charset="-78"/>
            </a:endParaRPr>
          </a:p>
        </p:txBody>
      </p:sp>
      <p:sp>
        <p:nvSpPr>
          <p:cNvPr id="24" name="Rectangle 18"/>
          <p:cNvSpPr>
            <a:spLocks noChangeArrowheads="1"/>
          </p:cNvSpPr>
          <p:nvPr/>
        </p:nvSpPr>
        <p:spPr bwMode="auto">
          <a:xfrm>
            <a:off x="17402175" y="6672158"/>
            <a:ext cx="10930035" cy="928689"/>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6" name="Text Box 23"/>
          <p:cNvSpPr txBox="1"/>
          <p:nvPr/>
        </p:nvSpPr>
        <p:spPr>
          <a:xfrm>
            <a:off x="20545468" y="6743596"/>
            <a:ext cx="4929186" cy="714376"/>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smtClean="0">
                <a:solidFill>
                  <a:srgbClr val="000000"/>
                </a:solidFill>
                <a:latin typeface="Arial"/>
                <a:cs typeface="+mn-cs"/>
              </a:rPr>
              <a:t>مقدمة</a:t>
            </a:r>
            <a:endParaRPr lang="fr-FR" sz="4500" b="1" kern="0" dirty="0">
              <a:solidFill>
                <a:srgbClr val="000000"/>
              </a:solidFill>
              <a:latin typeface="Arial"/>
              <a:cs typeface="+mn-cs"/>
            </a:endParaRPr>
          </a:p>
        </p:txBody>
      </p:sp>
      <p:sp>
        <p:nvSpPr>
          <p:cNvPr id="27" name="Rectangle à coins arrondis 26"/>
          <p:cNvSpPr/>
          <p:nvPr/>
        </p:nvSpPr>
        <p:spPr>
          <a:xfrm>
            <a:off x="5257736" y="4243266"/>
            <a:ext cx="6357982" cy="1285884"/>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ar-DZ" dirty="0">
              <a:latin typeface="Traditional Arabic" pitchFamily="18" charset="-78"/>
              <a:cs typeface="Traditional Arabic" pitchFamily="18" charset="-78"/>
            </a:endParaRPr>
          </a:p>
        </p:txBody>
      </p:sp>
      <p:grpSp>
        <p:nvGrpSpPr>
          <p:cNvPr id="41" name="Groupe 40"/>
          <p:cNvGrpSpPr/>
          <p:nvPr/>
        </p:nvGrpSpPr>
        <p:grpSpPr>
          <a:xfrm>
            <a:off x="19045270" y="4028952"/>
            <a:ext cx="6643734" cy="2153306"/>
            <a:chOff x="19545336" y="4028952"/>
            <a:chExt cx="6643734" cy="2153306"/>
          </a:xfrm>
        </p:grpSpPr>
        <p:sp>
          <p:nvSpPr>
            <p:cNvPr id="30" name="Rectangle à coins arrondis 29"/>
            <p:cNvSpPr/>
            <p:nvPr/>
          </p:nvSpPr>
          <p:spPr>
            <a:xfrm>
              <a:off x="19545336" y="4028952"/>
              <a:ext cx="6643734" cy="1857388"/>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a:endParaRPr lang="ar-DZ" sz="3800" dirty="0" smtClean="0">
                <a:latin typeface="Traditional Arabic" panose="02020603050405020304" pitchFamily="18" charset="-78"/>
                <a:cs typeface="Traditional Arabic" panose="02020603050405020304" pitchFamily="18" charset="-78"/>
              </a:endParaRPr>
            </a:p>
          </p:txBody>
        </p:sp>
        <p:sp>
          <p:nvSpPr>
            <p:cNvPr id="32" name="ZoneTexte 31"/>
            <p:cNvSpPr txBox="1"/>
            <p:nvPr/>
          </p:nvSpPr>
          <p:spPr>
            <a:xfrm>
              <a:off x="19759650" y="4243266"/>
              <a:ext cx="6215106" cy="1938992"/>
            </a:xfrm>
            <a:prstGeom prst="rect">
              <a:avLst/>
            </a:prstGeom>
            <a:noFill/>
          </p:spPr>
          <p:txBody>
            <a:bodyPr wrap="square" rtlCol="1">
              <a:spAutoFit/>
            </a:bodyPr>
            <a:lstStyle/>
            <a:p>
              <a:pPr algn="r" rtl="1"/>
              <a:r>
                <a:rPr lang="ar-DZ" sz="4000" b="1" smtClean="0">
                  <a:latin typeface="Traditional Arabic" pitchFamily="18" charset="-78"/>
                  <a:cs typeface="Traditional Arabic" pitchFamily="18" charset="-78"/>
                </a:rPr>
                <a:t>إعداد </a:t>
              </a:r>
              <a:r>
                <a:rPr lang="ar-DZ" sz="4000" b="1" dirty="0" smtClean="0">
                  <a:latin typeface="Traditional Arabic" pitchFamily="18" charset="-78"/>
                  <a:cs typeface="Traditional Arabic" pitchFamily="18" charset="-78"/>
                </a:rPr>
                <a:t>الطالبة: أم الخير </a:t>
              </a:r>
              <a:r>
                <a:rPr lang="ar-DZ" sz="4000" b="1" dirty="0" err="1" smtClean="0">
                  <a:latin typeface="Traditional Arabic" pitchFamily="18" charset="-78"/>
                  <a:cs typeface="Traditional Arabic" pitchFamily="18" charset="-78"/>
                </a:rPr>
                <a:t>قوارح</a:t>
              </a:r>
              <a:endParaRPr lang="ar-DZ" sz="4000" b="1" dirty="0" smtClean="0">
                <a:latin typeface="Traditional Arabic" pitchFamily="18" charset="-78"/>
                <a:cs typeface="Traditional Arabic" pitchFamily="18" charset="-78"/>
              </a:endParaRPr>
            </a:p>
            <a:p>
              <a:pPr algn="r" rtl="1"/>
              <a:r>
                <a:rPr lang="fr-FR" sz="4000" b="1" dirty="0" smtClean="0">
                  <a:latin typeface="Traditional Arabic" pitchFamily="18" charset="-78"/>
                  <a:cs typeface="Traditional Arabic" pitchFamily="18" charset="-78"/>
                </a:rPr>
                <a:t>gouarah04@yahoo.com</a:t>
              </a:r>
              <a:endParaRPr lang="ar-DZ" sz="4000" b="1" dirty="0" smtClean="0">
                <a:latin typeface="Traditional Arabic" pitchFamily="18" charset="-78"/>
                <a:cs typeface="Traditional Arabic" pitchFamily="18" charset="-78"/>
              </a:endParaRPr>
            </a:p>
            <a:p>
              <a:pPr algn="r" rtl="1"/>
              <a:endParaRPr lang="ar-DZ" sz="4000" b="1" dirty="0">
                <a:latin typeface="Traditional Arabic" pitchFamily="18" charset="-78"/>
                <a:cs typeface="Traditional Arabic" pitchFamily="18" charset="-78"/>
              </a:endParaRPr>
            </a:p>
          </p:txBody>
        </p:sp>
      </p:grpSp>
      <p:sp>
        <p:nvSpPr>
          <p:cNvPr id="35" name="ZoneTexte 34"/>
          <p:cNvSpPr txBox="1"/>
          <p:nvPr/>
        </p:nvSpPr>
        <p:spPr>
          <a:xfrm>
            <a:off x="6329306" y="4457580"/>
            <a:ext cx="4643470" cy="769441"/>
          </a:xfrm>
          <a:prstGeom prst="rect">
            <a:avLst/>
          </a:prstGeom>
          <a:noFill/>
        </p:spPr>
        <p:txBody>
          <a:bodyPr wrap="square" rtlCol="1">
            <a:spAutoFit/>
          </a:bodyPr>
          <a:lstStyle/>
          <a:p>
            <a:pPr algn="r"/>
            <a:r>
              <a:rPr lang="ar-DZ" sz="4400" b="1" dirty="0" smtClean="0">
                <a:latin typeface="Traditional Arabic" pitchFamily="18" charset="-78"/>
                <a:cs typeface="Traditional Arabic" pitchFamily="18" charset="-78"/>
              </a:rPr>
              <a:t>إشراف الدكتوراه: سامية عزيز</a:t>
            </a:r>
            <a:endParaRPr lang="ar-DZ" sz="4400" b="1" dirty="0">
              <a:latin typeface="Traditional Arabic" pitchFamily="18" charset="-78"/>
              <a:cs typeface="Traditional Arabic" pitchFamily="18" charset="-78"/>
            </a:endParaRPr>
          </a:p>
        </p:txBody>
      </p:sp>
      <p:pic>
        <p:nvPicPr>
          <p:cNvPr id="3" name="Image 2"/>
          <p:cNvPicPr>
            <a:picLocks noChangeAspect="1" noChangeArrowheads="1"/>
          </p:cNvPicPr>
          <p:nvPr/>
        </p:nvPicPr>
        <p:blipFill>
          <a:blip r:embed="rId9"/>
          <a:srcRect/>
          <a:stretch>
            <a:fillRect/>
          </a:stretch>
        </p:blipFill>
        <p:spPr bwMode="auto">
          <a:xfrm>
            <a:off x="1257208" y="457052"/>
            <a:ext cx="3143272" cy="2798339"/>
          </a:xfrm>
          <a:prstGeom prst="rect">
            <a:avLst/>
          </a:prstGeom>
          <a:noFill/>
          <a:ln w="9525">
            <a:noFill/>
            <a:miter lim="800000"/>
            <a:headEnd/>
            <a:tailEnd/>
          </a:ln>
        </p:spPr>
      </p:pic>
      <p:pic>
        <p:nvPicPr>
          <p:cNvPr id="4" name="Image 2"/>
          <p:cNvPicPr>
            <a:picLocks noChangeAspect="1" noChangeArrowheads="1"/>
          </p:cNvPicPr>
          <p:nvPr/>
        </p:nvPicPr>
        <p:blipFill>
          <a:blip r:embed="rId9"/>
          <a:srcRect/>
          <a:stretch>
            <a:fillRect/>
          </a:stretch>
        </p:blipFill>
        <p:spPr bwMode="auto">
          <a:xfrm>
            <a:off x="24331682" y="457051"/>
            <a:ext cx="3219546" cy="2866243"/>
          </a:xfrm>
          <a:prstGeom prst="rect">
            <a:avLst/>
          </a:prstGeom>
          <a:noFill/>
          <a:ln w="9525">
            <a:noFill/>
            <a:miter lim="800000"/>
            <a:headEnd/>
            <a:tailEnd/>
          </a:ln>
        </p:spPr>
      </p:pic>
      <p:sp>
        <p:nvSpPr>
          <p:cNvPr id="42" name="Rectangle 18"/>
          <p:cNvSpPr>
            <a:spLocks noChangeArrowheads="1"/>
          </p:cNvSpPr>
          <p:nvPr/>
        </p:nvSpPr>
        <p:spPr bwMode="auto">
          <a:xfrm>
            <a:off x="2900282" y="30032384"/>
            <a:ext cx="9722222" cy="1000132"/>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4" name="Rectangle 24"/>
          <p:cNvSpPr/>
          <p:nvPr/>
        </p:nvSpPr>
        <p:spPr>
          <a:xfrm>
            <a:off x="0" y="31675458"/>
            <a:ext cx="18645318" cy="4188340"/>
          </a:xfrm>
          <a:prstGeom prst="flowChartAlternateProcess">
            <a:avLst/>
          </a:prstGeom>
          <a:ln w="38100"/>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r>
              <a:rPr lang="ar-DZ" sz="4800" b="1" dirty="0" smtClean="0">
                <a:latin typeface="Traditional Arabic" pitchFamily="18" charset="-78"/>
                <a:cs typeface="Traditional Arabic" pitchFamily="18" charset="-78"/>
              </a:rPr>
              <a:t>1- </a:t>
            </a:r>
            <a:r>
              <a:rPr lang="ar-SA" sz="4800" b="1" dirty="0" smtClean="0">
                <a:latin typeface="Traditional Arabic" pitchFamily="18" charset="-78"/>
                <a:cs typeface="Traditional Arabic" pitchFamily="18" charset="-78"/>
              </a:rPr>
              <a:t>المقابلة: </a:t>
            </a:r>
            <a:r>
              <a:rPr lang="ar-SA" sz="4800" dirty="0" smtClean="0">
                <a:latin typeface="Traditional Arabic" pitchFamily="18" charset="-78"/>
                <a:cs typeface="Traditional Arabic" pitchFamily="18" charset="-78"/>
              </a:rPr>
              <a:t>قمت  في دراسة  بإجراء مقابلة مع إحدى المقاولات  بغية جمع المعلومات على موضوع الدراسة </a:t>
            </a:r>
            <a:r>
              <a:rPr lang="ar-DZ" sz="4800" dirty="0" smtClean="0">
                <a:latin typeface="Traditional Arabic" pitchFamily="18" charset="-78"/>
                <a:cs typeface="Traditional Arabic" pitchFamily="18" charset="-78"/>
              </a:rPr>
              <a:t>وقد اعتمدنا على المقابلة غير مقننة وكان الغرض من استخدام هذه المقابلة تعرف عل المرأة المقاولة وتحديات النسق الاجتماعي موضوع الدراسة، وجمع المعلومات لبناء الاستبيان</a:t>
            </a:r>
            <a:r>
              <a:rPr lang="ar-SA" sz="4800" dirty="0" smtClean="0">
                <a:latin typeface="Traditional Arabic" pitchFamily="18" charset="-78"/>
                <a:cs typeface="Traditional Arabic" pitchFamily="18" charset="-78"/>
              </a:rPr>
              <a:t>.</a:t>
            </a:r>
            <a:endParaRPr lang="ar-DZ" sz="4800" b="1" dirty="0" smtClean="0">
              <a:latin typeface="Traditional Arabic" pitchFamily="18" charset="-78"/>
              <a:cs typeface="Traditional Arabic" pitchFamily="18" charset="-78"/>
            </a:endParaRPr>
          </a:p>
          <a:p>
            <a:pPr algn="just" rtl="1"/>
            <a:r>
              <a:rPr lang="ar-DZ" sz="4800" b="1" smtClean="0">
                <a:solidFill>
                  <a:schemeClr val="tx1"/>
                </a:solidFill>
                <a:latin typeface="Traditional Arabic" pitchFamily="18" charset="-78"/>
                <a:cs typeface="Traditional Arabic" pitchFamily="18" charset="-78"/>
              </a:rPr>
              <a:t>2- </a:t>
            </a:r>
            <a:r>
              <a:rPr lang="ar-DZ" sz="4800" b="1" dirty="0" smtClean="0">
                <a:solidFill>
                  <a:schemeClr val="tx1"/>
                </a:solidFill>
                <a:latin typeface="Traditional Arabic" pitchFamily="18" charset="-78"/>
                <a:cs typeface="Traditional Arabic" pitchFamily="18" charset="-78"/>
              </a:rPr>
              <a:t>الاستبيان: </a:t>
            </a:r>
            <a:r>
              <a:rPr lang="ar-SA" sz="4800" dirty="0" smtClean="0">
                <a:latin typeface="Traditional Arabic" pitchFamily="18" charset="-78"/>
                <a:cs typeface="Traditional Arabic" pitchFamily="18" charset="-78"/>
              </a:rPr>
              <a:t>تعتبر من أكثر الأدوات استعمالاً في جمع البيانات خاصة في البحوث </a:t>
            </a:r>
            <a:r>
              <a:rPr lang="ar-SA" sz="4800" dirty="0" err="1" smtClean="0">
                <a:latin typeface="Traditional Arabic" pitchFamily="18" charset="-78"/>
                <a:cs typeface="Traditional Arabic" pitchFamily="18" charset="-78"/>
              </a:rPr>
              <a:t>السوسيولوجية</a:t>
            </a:r>
            <a:r>
              <a:rPr lang="ar-DZ" sz="4800" dirty="0" smtClean="0">
                <a:latin typeface="Traditional Arabic" pitchFamily="18" charset="-78"/>
                <a:cs typeface="Traditional Arabic" pitchFamily="18" charset="-78"/>
              </a:rPr>
              <a:t> </a:t>
            </a:r>
            <a:r>
              <a:rPr lang="ar-SA" sz="4800" dirty="0" smtClean="0">
                <a:latin typeface="Traditional Arabic" pitchFamily="18" charset="-78"/>
                <a:cs typeface="Traditional Arabic" pitchFamily="18" charset="-78"/>
              </a:rPr>
              <a:t>وقد اعتمدت  على الاستبيان المغلق مفتوح</a:t>
            </a:r>
            <a:r>
              <a:rPr lang="ar-DZ" sz="4800" dirty="0" smtClean="0">
                <a:latin typeface="Traditional Arabic" pitchFamily="18" charset="-78"/>
                <a:cs typeface="Traditional Arabic" pitchFamily="18" charset="-78"/>
              </a:rPr>
              <a:t> وتم وضع  </a:t>
            </a:r>
            <a:r>
              <a:rPr lang="ar-SA" sz="4800" dirty="0" smtClean="0">
                <a:latin typeface="Traditional Arabic" pitchFamily="18" charset="-78"/>
                <a:cs typeface="Traditional Arabic" pitchFamily="18" charset="-78"/>
              </a:rPr>
              <a:t>3</a:t>
            </a:r>
            <a:r>
              <a:rPr lang="ar-DZ" sz="4800" dirty="0" smtClean="0">
                <a:latin typeface="Traditional Arabic" pitchFamily="18" charset="-78"/>
                <a:cs typeface="Traditional Arabic" pitchFamily="18" charset="-78"/>
              </a:rPr>
              <a:t>2</a:t>
            </a:r>
            <a:r>
              <a:rPr lang="ar-SA" sz="4800" dirty="0" smtClean="0">
                <a:latin typeface="Traditional Arabic" pitchFamily="18" charset="-78"/>
                <a:cs typeface="Traditional Arabic" pitchFamily="18" charset="-78"/>
              </a:rPr>
              <a:t>سؤال الاستبيان</a:t>
            </a:r>
            <a:r>
              <a:rPr lang="ar-DZ" sz="4800" dirty="0" smtClean="0">
                <a:latin typeface="Traditional Arabic" pitchFamily="18" charset="-78"/>
                <a:cs typeface="Traditional Arabic" pitchFamily="18" charset="-78"/>
              </a:rPr>
              <a:t>.</a:t>
            </a:r>
            <a:endParaRPr lang="en-US" sz="4800" dirty="0" smtClean="0">
              <a:latin typeface="Traditional Arabic" pitchFamily="18" charset="-78"/>
              <a:cs typeface="Traditional Arabic" pitchFamily="18" charset="-78"/>
            </a:endParaRPr>
          </a:p>
        </p:txBody>
      </p:sp>
      <p:sp>
        <p:nvSpPr>
          <p:cNvPr id="45" name="Text Box 23"/>
          <p:cNvSpPr txBox="1"/>
          <p:nvPr/>
        </p:nvSpPr>
        <p:spPr>
          <a:xfrm>
            <a:off x="5257736" y="30103822"/>
            <a:ext cx="5429249" cy="69056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dirty="0" smtClean="0">
                <a:cs typeface="+mj-cs"/>
              </a:rPr>
              <a:t>أدوات الدراسة</a:t>
            </a:r>
            <a:endParaRPr lang="fr-FR" sz="4500" b="1" kern="0" dirty="0">
              <a:solidFill>
                <a:srgbClr val="000000"/>
              </a:solidFill>
              <a:latin typeface="Arial" pitchFamily="34"/>
              <a:cs typeface="+mj-cs"/>
            </a:endParaRPr>
          </a:p>
        </p:txBody>
      </p:sp>
      <p:grpSp>
        <p:nvGrpSpPr>
          <p:cNvPr id="51" name="Groupe 50"/>
          <p:cNvGrpSpPr/>
          <p:nvPr/>
        </p:nvGrpSpPr>
        <p:grpSpPr>
          <a:xfrm>
            <a:off x="18259451" y="7958042"/>
            <a:ext cx="10544147" cy="11358642"/>
            <a:chOff x="17830823" y="6743596"/>
            <a:chExt cx="10972776" cy="9715568"/>
          </a:xfrm>
        </p:grpSpPr>
        <p:sp>
          <p:nvSpPr>
            <p:cNvPr id="33" name="Rectangle à coins arrondis 32"/>
            <p:cNvSpPr/>
            <p:nvPr/>
          </p:nvSpPr>
          <p:spPr>
            <a:xfrm>
              <a:off x="17830823" y="6743596"/>
              <a:ext cx="10972776" cy="9715568"/>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ar-DZ" sz="4000" b="1" dirty="0"/>
            </a:p>
          </p:txBody>
        </p:sp>
        <p:sp>
          <p:nvSpPr>
            <p:cNvPr id="5" name="Rectangle 4"/>
            <p:cNvSpPr>
              <a:spLocks noChangeArrowheads="1"/>
            </p:cNvSpPr>
            <p:nvPr/>
          </p:nvSpPr>
          <p:spPr bwMode="auto">
            <a:xfrm>
              <a:off x="18111101" y="7100786"/>
              <a:ext cx="10363984" cy="81660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تعد الطاقة البشرية من أهم عوامل التنمية الاجتماعية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الاقتصادية </a:t>
              </a:r>
            </a:p>
            <a:p>
              <a:pPr marL="0" marR="0" lvl="0" indent="0" algn="just" defTabSz="914400" rtl="1" eaLnBrk="1" fontAlgn="base" latinLnBrk="0" hangingPunct="1">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 تعتبر المرأة احتياطا هاما هذه الطاقة </a:t>
              </a:r>
              <a:r>
                <a:rPr lang="ar-DZ" sz="4000" b="1" dirty="0" smtClean="0">
                  <a:latin typeface="Traditional Arabic" pitchFamily="18" charset="-78"/>
                  <a:ea typeface="Calibri" pitchFamily="34" charset="0"/>
                  <a:cs typeface="Traditional Arabic" pitchFamily="18" charset="-78"/>
                </a:rPr>
                <a:t>،</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 لا يمكن فهم دور المرأة في الحياة الاجتماعية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الاقتصادية إلا من خلال التغيرات السريعة التي حدثت على المجتمعات عامة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المجتمع الجزائري خاصة .</a:t>
              </a:r>
            </a:p>
            <a:p>
              <a:pPr lvl="0" algn="just" rtl="1"/>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 معركة المرأة الجزائرية ليست في مساواتها مع الرجل إنما في إثبات قدرتها على الإبداع ،</a:t>
              </a:r>
              <a:r>
                <a:rPr lang="ar-DZ" sz="4000" b="1" dirty="0" smtClean="0">
                  <a:latin typeface="Traditional Arabic" pitchFamily="18" charset="-78"/>
                  <a:ea typeface="Calibri" pitchFamily="34" charset="0"/>
                  <a:cs typeface="Traditional Arabic" pitchFamily="18" charset="-78"/>
                </a:rPr>
                <a:t> </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ولأننا نعيش العولمة أصبح الاستثمار من سمات العصر نتيجة للترابط الذي بينه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lang="ar-DZ" sz="4000" b="1" dirty="0" smtClean="0">
                  <a:latin typeface="Traditional Arabic" pitchFamily="18" charset="-78"/>
                  <a:ea typeface="Calibri" pitchFamily="34" charset="0"/>
                  <a:cs typeface="Traditional Arabic" pitchFamily="18" charset="-78"/>
                </a:rPr>
                <a:t> </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بين تطور الدول</a:t>
              </a:r>
              <a:r>
                <a:rPr kumimoji="0" lang="ar-DZ" sz="4000" b="1" i="0" u="none" strike="noStrike" cap="none" normalizeH="0" dirty="0" smtClean="0">
                  <a:ln>
                    <a:noFill/>
                  </a:ln>
                  <a:solidFill>
                    <a:schemeClr val="tx1"/>
                  </a:solidFill>
                  <a:effectLst/>
                  <a:latin typeface="Traditional Arabic" pitchFamily="18" charset="-78"/>
                  <a:ea typeface="Calibri" pitchFamily="34" charset="0"/>
                  <a:cs typeface="Traditional Arabic" pitchFamily="18" charset="-78"/>
                </a:rPr>
                <a:t>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نظرا لتفوق المرأة في العديد من المجالات التي كانت حكرا على الرجل،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المرأة الجزائرية عانت من ويلات الاستعمار</a:t>
              </a:r>
              <a:r>
                <a:rPr kumimoji="0" lang="ar-DZ" sz="4000" b="1" i="0" u="none" strike="noStrike" cap="none" normalizeH="0" dirty="0" smtClean="0">
                  <a:ln>
                    <a:noFill/>
                  </a:ln>
                  <a:solidFill>
                    <a:schemeClr val="tx1"/>
                  </a:solidFill>
                  <a:effectLst/>
                  <a:latin typeface="Traditional Arabic" pitchFamily="18" charset="-78"/>
                  <a:ea typeface="Calibri" pitchFamily="34" charset="0"/>
                  <a:cs typeface="Traditional Arabic" pitchFamily="18" charset="-78"/>
                </a:rPr>
                <a:t>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تواصل الحرمان حتى بعد الاستقلال مع اختلاف المسببات فالمرأة الجزائرية حرصت دائما على تماسك الأسرة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توازنهاو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هي الآن في حاجة إلى إثبات ذاتها داخل المجتمع باعتبارها فرد فاعل في مسار التنمية الاجتماعية والاقتصادية.</a:t>
              </a:r>
            </a:p>
            <a:p>
              <a:pPr lvl="0" algn="just" rtl="1"/>
              <a:r>
                <a:rPr lang="ar-DZ" sz="4000" b="1" dirty="0" smtClean="0">
                  <a:latin typeface="Traditional Arabic" panose="02020603050405020304" pitchFamily="18" charset="-78"/>
                  <a:cs typeface="Traditional Arabic" panose="02020603050405020304" pitchFamily="18" charset="-78"/>
                </a:rPr>
                <a:t>وبهذا سنحاول في هذه الدراسة فهم الدور الذي تلعبه المرأة المقاولة في تنمية المستوى الاقتصادي </a:t>
              </a:r>
              <a:r>
                <a:rPr lang="ar-DZ" sz="4000" b="1" dirty="0" err="1" smtClean="0">
                  <a:latin typeface="Traditional Arabic" panose="02020603050405020304" pitchFamily="18" charset="-78"/>
                  <a:cs typeface="Traditional Arabic" panose="02020603050405020304" pitchFamily="18" charset="-78"/>
                </a:rPr>
                <a:t>و</a:t>
              </a:r>
              <a:r>
                <a:rPr lang="ar-DZ" sz="4000" b="1" dirty="0" smtClean="0">
                  <a:latin typeface="Traditional Arabic" panose="02020603050405020304" pitchFamily="18" charset="-78"/>
                  <a:cs typeface="Traditional Arabic" panose="02020603050405020304" pitchFamily="18" charset="-78"/>
                </a:rPr>
                <a:t> الاجتماعي </a:t>
              </a:r>
              <a:r>
                <a:rPr lang="ar-DZ" sz="4000" b="1" dirty="0" err="1" smtClean="0">
                  <a:latin typeface="Traditional Arabic" panose="02020603050405020304" pitchFamily="18" charset="-78"/>
                  <a:cs typeface="Traditional Arabic" panose="02020603050405020304" pitchFamily="18" charset="-78"/>
                </a:rPr>
                <a:t>و</a:t>
              </a:r>
              <a:r>
                <a:rPr lang="ar-DZ" sz="4000" b="1" dirty="0" smtClean="0">
                  <a:latin typeface="Traditional Arabic" panose="02020603050405020304" pitchFamily="18" charset="-78"/>
                  <a:cs typeface="Traditional Arabic" panose="02020603050405020304" pitchFamily="18" charset="-78"/>
                </a:rPr>
                <a:t> تحديات التي تواجهها المرأة المقاولة.</a:t>
              </a:r>
              <a:endParaRPr kumimoji="0" lang="ar-DZ" sz="4000" b="1"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grpSp>
      <p:sp>
        <p:nvSpPr>
          <p:cNvPr id="46" name="Rectangle 24"/>
          <p:cNvSpPr/>
          <p:nvPr/>
        </p:nvSpPr>
        <p:spPr>
          <a:xfrm>
            <a:off x="7329438" y="37676250"/>
            <a:ext cx="15216294" cy="5005585"/>
          </a:xfrm>
          <a:prstGeom prst="flowChartAlternateProcess">
            <a:avLst/>
          </a:prstGeom>
          <a:ln w="38100"/>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r>
              <a:rPr lang="ar-DZ" sz="4800" b="1" dirty="0" smtClean="0">
                <a:latin typeface="Traditional Arabic" pitchFamily="18" charset="-78"/>
                <a:cs typeface="Traditional Arabic" pitchFamily="18" charset="-78"/>
              </a:rPr>
              <a:t>1-مجتمع البحث: </a:t>
            </a:r>
            <a:r>
              <a:rPr lang="ar-DZ" sz="4800" dirty="0" smtClean="0">
                <a:latin typeface="Traditional Arabic" pitchFamily="18" charset="-78"/>
                <a:cs typeface="Traditional Arabic" pitchFamily="18" charset="-78"/>
              </a:rPr>
              <a:t>نقصد بمجتمع البحث جميع الأفراد و الأشياء والعناصر الذين لهم خصائص واحدة يمكن ملاحظتها وقياسها ،و مجتمع البحث الدراسة هو مجموعة من النساء المقاولات لولاية </a:t>
            </a:r>
            <a:r>
              <a:rPr lang="ar-DZ" sz="4800" dirty="0" err="1" smtClean="0">
                <a:latin typeface="Traditional Arabic" pitchFamily="18" charset="-78"/>
                <a:cs typeface="Traditional Arabic" pitchFamily="18" charset="-78"/>
              </a:rPr>
              <a:t>ورقلة</a:t>
            </a:r>
            <a:r>
              <a:rPr lang="ar-DZ" sz="4800" b="1" dirty="0" smtClean="0">
                <a:latin typeface="Traditional Arabic" pitchFamily="18" charset="-78"/>
                <a:cs typeface="Traditional Arabic" pitchFamily="18" charset="-78"/>
              </a:rPr>
              <a:t>.</a:t>
            </a:r>
          </a:p>
          <a:p>
            <a:pPr algn="just" rtl="1"/>
            <a:r>
              <a:rPr lang="ar-DZ" sz="4800" b="1" dirty="0" smtClean="0">
                <a:latin typeface="Traditional Arabic" pitchFamily="18" charset="-78"/>
                <a:cs typeface="Traditional Arabic" pitchFamily="18" charset="-78"/>
              </a:rPr>
              <a:t>2- العينة: </a:t>
            </a:r>
            <a:r>
              <a:rPr lang="ar-SA" sz="4800" dirty="0" smtClean="0">
                <a:latin typeface="Traditional Arabic" pitchFamily="18" charset="-78"/>
                <a:cs typeface="Traditional Arabic" pitchFamily="18" charset="-78"/>
              </a:rPr>
              <a:t>نظرا لطبيعة الموضوع وخصائص مجتمع </a:t>
            </a:r>
            <a:r>
              <a:rPr lang="ar-DZ" sz="4800" dirty="0" smtClean="0">
                <a:latin typeface="Traditional Arabic" pitchFamily="18" charset="-78"/>
                <a:cs typeface="Traditional Arabic" pitchFamily="18" charset="-78"/>
              </a:rPr>
              <a:t>الدراسة تم اختيار العينة </a:t>
            </a:r>
            <a:r>
              <a:rPr lang="ar-DZ" sz="4800" dirty="0" err="1" smtClean="0">
                <a:latin typeface="Traditional Arabic" pitchFamily="18" charset="-78"/>
                <a:cs typeface="Traditional Arabic" pitchFamily="18" charset="-78"/>
              </a:rPr>
              <a:t>القصدية</a:t>
            </a:r>
            <a:r>
              <a:rPr lang="ar-DZ" sz="4800" dirty="0" smtClean="0">
                <a:latin typeface="Traditional Arabic" pitchFamily="18" charset="-78"/>
                <a:cs typeface="Traditional Arabic" pitchFamily="18" charset="-78"/>
              </a:rPr>
              <a:t> لأني لم أتحصل على عدد الكلي للنساء المقاولات بولاية </a:t>
            </a:r>
            <a:r>
              <a:rPr lang="ar-DZ" sz="4800" dirty="0" err="1" smtClean="0">
                <a:latin typeface="Traditional Arabic" pitchFamily="18" charset="-78"/>
                <a:cs typeface="Traditional Arabic" pitchFamily="18" charset="-78"/>
              </a:rPr>
              <a:t>ورقلة</a:t>
            </a:r>
            <a:r>
              <a:rPr lang="ar-DZ" sz="4800" dirty="0" smtClean="0">
                <a:latin typeface="Traditional Arabic" pitchFamily="18" charset="-78"/>
                <a:cs typeface="Traditional Arabic" pitchFamily="18" charset="-78"/>
              </a:rPr>
              <a:t>،حيث تحصلت على 17 امرأة مقاولة من وكالة دعم تشغيل الشباب </a:t>
            </a:r>
            <a:r>
              <a:rPr lang="ar-DZ" sz="4800" dirty="0" err="1" smtClean="0">
                <a:latin typeface="Traditional Arabic" pitchFamily="18" charset="-78"/>
                <a:cs typeface="Traditional Arabic" pitchFamily="18" charset="-78"/>
              </a:rPr>
              <a:t>و</a:t>
            </a:r>
            <a:r>
              <a:rPr lang="ar-DZ" sz="4800" dirty="0" smtClean="0">
                <a:latin typeface="Traditional Arabic" pitchFamily="18" charset="-78"/>
                <a:cs typeface="Traditional Arabic" pitchFamily="18" charset="-78"/>
              </a:rPr>
              <a:t> 8 نساء تحصلت عليها من خلال المؤسسات</a:t>
            </a:r>
            <a:r>
              <a:rPr lang="ar-DZ" sz="4800" dirty="0" smtClean="0"/>
              <a:t>. </a:t>
            </a:r>
            <a:endParaRPr lang="en-US" sz="4800" dirty="0" smtClean="0"/>
          </a:p>
        </p:txBody>
      </p:sp>
      <p:sp>
        <p:nvSpPr>
          <p:cNvPr id="48" name="Rectangle 18"/>
          <p:cNvSpPr>
            <a:spLocks noChangeArrowheads="1"/>
          </p:cNvSpPr>
          <p:nvPr/>
        </p:nvSpPr>
        <p:spPr bwMode="auto">
          <a:xfrm>
            <a:off x="11044214" y="36533242"/>
            <a:ext cx="9722222" cy="1000132"/>
          </a:xfrm>
          <a:prstGeom prst="rect">
            <a:avLst/>
          </a:prstGeom>
          <a:solidFill>
            <a:srgbClr val="7030A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50" name="Text Box 23"/>
          <p:cNvSpPr txBox="1"/>
          <p:nvPr/>
        </p:nvSpPr>
        <p:spPr>
          <a:xfrm>
            <a:off x="12330098" y="36676118"/>
            <a:ext cx="6357943" cy="690562"/>
          </a:xfrm>
          <a:prstGeom prst="rect">
            <a:avLst/>
          </a:prstGeom>
          <a:solidFill>
            <a:schemeClr val="accent2">
              <a:lumMod val="40000"/>
              <a:lumOff val="60000"/>
            </a:schemeClr>
          </a:solidFill>
          <a:ln>
            <a:noFill/>
          </a:ln>
          <a:effectLst>
            <a:outerShdw dist="27944" dir="5400000" algn="tl">
              <a:srgbClr val="000000">
                <a:alpha val="32000"/>
              </a:srgbClr>
            </a:outerShdw>
          </a:effectLst>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dirty="0" smtClean="0">
                <a:cs typeface="+mj-cs"/>
              </a:rPr>
              <a:t>مجتمع البحث </a:t>
            </a:r>
            <a:r>
              <a:rPr lang="ar-DZ" sz="4500" b="1" dirty="0" err="1" smtClean="0">
                <a:cs typeface="+mj-cs"/>
              </a:rPr>
              <a:t>و</a:t>
            </a:r>
            <a:r>
              <a:rPr lang="ar-DZ" sz="4500" b="1" dirty="0" smtClean="0">
                <a:cs typeface="+mj-cs"/>
              </a:rPr>
              <a:t> العينة</a:t>
            </a:r>
            <a:endParaRPr lang="fr-FR" sz="4500" b="1" kern="0" dirty="0">
              <a:solidFill>
                <a:srgbClr val="000000"/>
              </a:solidFill>
              <a:latin typeface="Arial" pitchFamily="34"/>
              <a:cs typeface="+mj-cs"/>
            </a:endParaRPr>
          </a:p>
        </p:txBody>
      </p:sp>
      <p:grpSp>
        <p:nvGrpSpPr>
          <p:cNvPr id="53" name="Groupe 52"/>
          <p:cNvGrpSpPr/>
          <p:nvPr/>
        </p:nvGrpSpPr>
        <p:grpSpPr>
          <a:xfrm>
            <a:off x="6114992" y="314176"/>
            <a:ext cx="16645054" cy="3189864"/>
            <a:chOff x="5900678" y="314176"/>
            <a:chExt cx="16645054" cy="3189864"/>
          </a:xfrm>
        </p:grpSpPr>
        <p:sp>
          <p:nvSpPr>
            <p:cNvPr id="28" name="Rectangle 31"/>
            <p:cNvSpPr/>
            <p:nvPr/>
          </p:nvSpPr>
          <p:spPr>
            <a:xfrm>
              <a:off x="5900678" y="314176"/>
              <a:ext cx="16645054" cy="2928958"/>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rtl="1" fontAlgn="auto">
                <a:spcBef>
                  <a:spcPts val="0"/>
                </a:spcBef>
                <a:spcAft>
                  <a:spcPts val="0"/>
                </a:spcAft>
                <a:defRPr/>
              </a:pPr>
              <a:endParaRPr lang="ar-DZ" sz="48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endParaRPr>
            </a:p>
          </p:txBody>
        </p:sp>
        <p:sp>
          <p:nvSpPr>
            <p:cNvPr id="36" name="ZoneTexte 35"/>
            <p:cNvSpPr txBox="1"/>
            <p:nvPr/>
          </p:nvSpPr>
          <p:spPr>
            <a:xfrm>
              <a:off x="6615058" y="457052"/>
              <a:ext cx="15001980" cy="3046988"/>
            </a:xfrm>
            <a:prstGeom prst="rect">
              <a:avLst/>
            </a:prstGeom>
            <a:noFill/>
          </p:spPr>
          <p:txBody>
            <a:bodyPr wrap="square" rtlCol="1">
              <a:spAutoFit/>
            </a:bodyPr>
            <a:lstStyle/>
            <a:p>
              <a:pPr algn="ctr" rtl="1" fontAlgn="auto">
                <a:spcBef>
                  <a:spcPts val="0"/>
                </a:spcBef>
                <a:spcAft>
                  <a:spcPts val="0"/>
                </a:spcAft>
                <a:defRPr/>
              </a:pPr>
              <a:r>
                <a:rPr lang="ar-DZ" sz="48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كلية العلوم الإنسانية والاجتماعية </a:t>
              </a:r>
            </a:p>
            <a:p>
              <a:pPr algn="ctr" rtl="1" fontAlgn="auto">
                <a:spcBef>
                  <a:spcPts val="0"/>
                </a:spcBef>
                <a:spcAft>
                  <a:spcPts val="0"/>
                </a:spcAft>
                <a:defRPr/>
              </a:pPr>
              <a:r>
                <a:rPr lang="ar-DZ" sz="48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قسم علم الاجتماع </a:t>
              </a:r>
              <a:r>
                <a:rPr lang="ar-DZ" sz="4800" b="1" dirty="0" err="1"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و</a:t>
              </a:r>
              <a:r>
                <a:rPr lang="ar-DZ" sz="48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 </a:t>
              </a:r>
              <a:r>
                <a:rPr lang="ar-DZ" sz="4800" b="1" dirty="0" err="1"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الديمغرافيا</a:t>
              </a:r>
              <a:endParaRPr lang="ar-DZ" sz="48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endParaRPr>
            </a:p>
            <a:p>
              <a:pPr algn="ctr" rtl="1" fontAlgn="auto">
                <a:spcBef>
                  <a:spcPts val="0"/>
                </a:spcBef>
                <a:spcAft>
                  <a:spcPts val="0"/>
                </a:spcAft>
                <a:defRPr/>
              </a:pPr>
              <a:r>
                <a:rPr lang="ar-DZ" sz="48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عنوان المذكرة : المرأة المقاولة </a:t>
              </a:r>
              <a:r>
                <a:rPr lang="ar-DZ" sz="4800" b="1" dirty="0" err="1"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و</a:t>
              </a:r>
              <a:r>
                <a:rPr lang="ar-DZ" sz="4800" b="1" dirty="0" smtClean="0">
                  <a:ln w="0"/>
                  <a:effectLst>
                    <a:outerShdw blurRad="38100" dist="19050" dir="2700000" algn="tl" rotWithShape="0">
                      <a:schemeClr val="dk1">
                        <a:alpha val="40000"/>
                      </a:schemeClr>
                    </a:outerShdw>
                  </a:effectLst>
                  <a:latin typeface="Traditional Arabic" panose="02020603050405020304" pitchFamily="18" charset="-78"/>
                  <a:cs typeface="Traditional Arabic" panose="02020603050405020304" pitchFamily="18" charset="-78"/>
                </a:rPr>
                <a:t> تحديات النسق الاجتماعي</a:t>
              </a:r>
            </a:p>
            <a:p>
              <a:pPr algn="ctr" rtl="1" fontAlgn="auto">
                <a:spcBef>
                  <a:spcPts val="0"/>
                </a:spcBef>
                <a:spcAft>
                  <a:spcPts val="0"/>
                </a:spcAft>
                <a:defRPr/>
              </a:pPr>
              <a:endParaRPr lang="ar-DZ" sz="4800" b="1" dirty="0"/>
            </a:p>
          </p:txBody>
        </p:sp>
      </p:grpSp>
      <p:sp>
        <p:nvSpPr>
          <p:cNvPr id="1032" name="Rectangle 8"/>
          <p:cNvSpPr>
            <a:spLocks noChangeArrowheads="1"/>
          </p:cNvSpPr>
          <p:nvPr/>
        </p:nvSpPr>
        <p:spPr bwMode="auto">
          <a:xfrm>
            <a:off x="328514" y="8386670"/>
            <a:ext cx="16502178" cy="1378753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يتكون المجتمع من مجموعة من النظم المتفاعلة مع بعضها البعض، ويوصف على انه نسق  ضم مجموعة من الأنساق الفرعية نسق اقتصادي، نسق سياسي،  نسق ثقافي، نسق اجتماعي، فالنسق الاجتماعي هو تفاعل اجتماعي بين الأفراد المتفاعلين داخل المجتمع  الذين يشتغلون مراكز أو ادوار اجتماعية متباينة تنشأ بينهم بعض المعايير التي  تحكم العلاقات بين أعضاء النسق وتحدد الحقوق والواجبات وفقا للقيم الثقافية والرموز المتجانسة بين المجتمع. </a:t>
            </a:r>
            <a:endParaRPr kumimoji="0" lang="en-US" sz="4000" b="1" i="0" u="none" strike="noStrike" cap="none" normalizeH="0" baseline="0" dirty="0" smtClean="0">
              <a:ln>
                <a:noFill/>
              </a:ln>
              <a:solidFill>
                <a:schemeClr val="tx1"/>
              </a:solidFill>
              <a:effectLst/>
              <a:latin typeface="Traditional Arabic" pitchFamily="18" charset="-78"/>
              <a:cs typeface="Traditional Arabic" pitchFamily="18"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تعتبر التغيرات التي ظهرت في مختلف دول العالم لها دور في التغيير الاجتماعي، حيث أصبح أفراد المجتمع يعملون للحصول على مكانة اجتماعية عن طريق الأدوار الاجتماعية الجديدة التي أخذوها من هذه التحولات ، وفي ظل هذه التغيرات تزايد الاهتمام بالمؤسسات الصغيرة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المقاولاتية</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كثيرا وذلك لرفع الكفاءة الإنتاجية وتخفيض نسبة البطالة وتوفير احتياجات الأفراد ، بغية توسيع إسهامها في التنمية الاقتصادية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التقدم الاجتماعي. </a:t>
            </a:r>
            <a:endParaRPr kumimoji="0" lang="en-US" sz="4000" b="1" i="0" u="none" strike="noStrike" cap="none" normalizeH="0" baseline="0" dirty="0" smtClean="0">
              <a:ln>
                <a:noFill/>
              </a:ln>
              <a:solidFill>
                <a:schemeClr val="tx1"/>
              </a:solidFill>
              <a:effectLst/>
              <a:latin typeface="Traditional Arabic" pitchFamily="18" charset="-78"/>
              <a:cs typeface="Traditional Arabic" pitchFamily="18"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 ترتبط هذه التغيرات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التحولات بأهمية المقاولين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تشجيع القطاع الخاص ،وهذا لا يقتصر فقط على الرجل فحسب بل كذلك في إدماج المرأة في التنمية باعتبارها إحدى الموارد الأساسية في التطور الاقتصادي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الاجتماعي، ويشهد المجتمع المعاصر اعترافا متناميا بحاجة المجتمع للمرأة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بروزها في مجال الأعمال وفي ميادين عديدة ،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رغم مشاركة المرأة في مختلف</a:t>
            </a:r>
            <a:r>
              <a:rPr kumimoji="0" lang="ar-DZ" sz="4000" b="1" i="0" u="none" strike="noStrike" cap="none" normalizeH="0" dirty="0" smtClean="0">
                <a:ln>
                  <a:noFill/>
                </a:ln>
                <a:solidFill>
                  <a:schemeClr val="tx1"/>
                </a:solidFill>
                <a:effectLst/>
                <a:latin typeface="Traditional Arabic" pitchFamily="18" charset="-78"/>
                <a:ea typeface="Calibri" pitchFamily="34" charset="0"/>
                <a:cs typeface="Traditional Arabic" pitchFamily="18" charset="-78"/>
              </a:rPr>
              <a:t> مجالات العمل إلى أن نسبتها </a:t>
            </a:r>
            <a:r>
              <a:rPr lang="ar-DZ" sz="4000" b="1" dirty="0" smtClean="0">
                <a:latin typeface="Traditional Arabic" pitchFamily="18" charset="-78"/>
                <a:ea typeface="Calibri" pitchFamily="34" charset="0"/>
                <a:cs typeface="Traditional Arabic" pitchFamily="18" charset="-78"/>
              </a:rPr>
              <a:t>مشاركتها في مجال </a:t>
            </a:r>
            <a:r>
              <a:rPr lang="ar-DZ" sz="4000" b="1" dirty="0" err="1" smtClean="0">
                <a:latin typeface="Traditional Arabic" pitchFamily="18" charset="-78"/>
                <a:ea typeface="Calibri" pitchFamily="34" charset="0"/>
                <a:cs typeface="Traditional Arabic" pitchFamily="18" charset="-78"/>
              </a:rPr>
              <a:t>المقاولاتية</a:t>
            </a:r>
            <a:r>
              <a:rPr lang="ar-DZ" sz="4000" b="1" dirty="0" smtClean="0">
                <a:latin typeface="Traditional Arabic" pitchFamily="18" charset="-78"/>
                <a:ea typeface="Calibri" pitchFamily="34" charset="0"/>
                <a:cs typeface="Traditional Arabic" pitchFamily="18" charset="-78"/>
              </a:rPr>
              <a:t> لا يزال دورا ثانويا في العديد من الدول .</a:t>
            </a: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Traditional Arabic" pitchFamily="18" charset="-78"/>
                <a:cs typeface="Traditional Arabic" pitchFamily="18" charset="-78"/>
              </a:rPr>
              <a:t>و</a:t>
            </a:r>
            <a:r>
              <a:rPr kumimoji="0" lang="ar-DZ" sz="4000" b="1" i="0" u="none" strike="noStrike" cap="none" normalizeH="0" dirty="0" smtClean="0">
                <a:ln>
                  <a:noFill/>
                </a:ln>
                <a:solidFill>
                  <a:schemeClr val="tx1"/>
                </a:solidFill>
                <a:effectLst/>
                <a:latin typeface="Traditional Arabic" pitchFamily="18" charset="-78"/>
                <a:cs typeface="Traditional Arabic" pitchFamily="18" charset="-78"/>
              </a:rPr>
              <a:t> المرأة  المقاولة الجزائرية كغيرها </a:t>
            </a:r>
            <a:r>
              <a:rPr lang="ar-DZ" sz="4000" b="1" dirty="0" smtClean="0">
                <a:latin typeface="Traditional Arabic" pitchFamily="18" charset="-78"/>
                <a:cs typeface="Traditional Arabic" pitchFamily="18" charset="-78"/>
              </a:rPr>
              <a:t>من النساء مازلت نسبتها منخفضة بالرغم من التوازن الذي </a:t>
            </a:r>
            <a:r>
              <a:rPr lang="ar-DZ" sz="4000" b="1" dirty="0" err="1" smtClean="0">
                <a:latin typeface="Traditional Arabic" pitchFamily="18" charset="-78"/>
                <a:cs typeface="Traditional Arabic" pitchFamily="18" charset="-78"/>
              </a:rPr>
              <a:t>شهدته</a:t>
            </a:r>
            <a:r>
              <a:rPr lang="ar-DZ" sz="4000" b="1" dirty="0" smtClean="0">
                <a:latin typeface="Traditional Arabic" pitchFamily="18" charset="-78"/>
                <a:cs typeface="Traditional Arabic" pitchFamily="18" charset="-78"/>
              </a:rPr>
              <a:t> في السنوات الأخيرة في مجال النسيج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الأعمال العقارية،و هناك نساء مقاولات يقمن بتمويل خاص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تسعى جاهدة لتظهر إمكانيتها و قدراتها في القيادة من خلال التسيير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التنظيم.</a:t>
            </a:r>
            <a:endParaRPr kumimoji="0" lang="en-US" sz="4000" b="1" i="0" u="none" strike="noStrike" cap="none" normalizeH="0" baseline="0" dirty="0" smtClean="0">
              <a:ln>
                <a:noFill/>
              </a:ln>
              <a:solidFill>
                <a:schemeClr val="tx1"/>
              </a:solidFill>
              <a:effectLst/>
              <a:latin typeface="Traditional Arabic" pitchFamily="18" charset="-78"/>
              <a:cs typeface="Traditional Arabic" pitchFamily="18"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لذلك المرأة الجزائرية قد تواجه مشكلات للدخول مجال المقاولة وهذا من خلال النسق المتواجدة فيه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العادات </a:t>
            </a: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 الأعراف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التقاليد الموجودة في مجتمعنا، لذا على المرأة المقاولة الجزائرية ليس فقط مواجهة الأسرة  نظرة المجتمع لها الذي مازال يفرق بين الجنسين بل حتى المشاكل المالية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الإدارية.</a:t>
            </a:r>
            <a:endParaRPr kumimoji="0" lang="en-US" sz="4000" b="1" i="0" u="none" strike="noStrike" cap="none" normalizeH="0" baseline="0" dirty="0" smtClean="0">
              <a:ln>
                <a:noFill/>
              </a:ln>
              <a:solidFill>
                <a:schemeClr val="tx1"/>
              </a:solidFill>
              <a:effectLst/>
              <a:latin typeface="Traditional Arabic" pitchFamily="18" charset="-78"/>
              <a:cs typeface="Traditional Arabic" pitchFamily="18"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و بناءا على ما تطرقنا إليه سابقا حول المرأة المقاولة، جاءت دارستنا من اجل تسليط الضوء على المرأة المقاولة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تحديات النسق الاجتماعي لعينة من مقاولات بولاية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ورقلة</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و عليه نطرح التساؤل الرئيسي:</a:t>
            </a:r>
            <a:endParaRPr kumimoji="0" lang="en-US" sz="4000" b="1" i="0" u="none" strike="noStrike" cap="none" normalizeH="0" baseline="0" dirty="0" smtClean="0">
              <a:ln>
                <a:noFill/>
              </a:ln>
              <a:solidFill>
                <a:schemeClr val="tx1"/>
              </a:solidFill>
              <a:effectLst/>
              <a:latin typeface="Traditional Arabic" pitchFamily="18" charset="-78"/>
              <a:cs typeface="Traditional Arabic" pitchFamily="18" charset="-78"/>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كيف تواجه المرأة الجزائرية </a:t>
            </a:r>
            <a:r>
              <a:rPr kumimoji="0" lang="ar-DZ" sz="4000" b="1" i="0" u="none" strike="noStrike" cap="none" normalizeH="0" baseline="0" dirty="0" err="1" smtClean="0">
                <a:ln>
                  <a:noFill/>
                </a:ln>
                <a:solidFill>
                  <a:schemeClr val="tx1"/>
                </a:solidFill>
                <a:effectLst/>
                <a:latin typeface="Traditional Arabic" pitchFamily="18" charset="-78"/>
                <a:ea typeface="Calibri" pitchFamily="34" charset="0"/>
                <a:cs typeface="Traditional Arabic" pitchFamily="18" charset="-78"/>
              </a:rPr>
              <a:t>المقاولاتية</a:t>
            </a:r>
            <a:r>
              <a:rPr kumimoji="0" lang="ar-DZ" sz="4000" b="1"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نظرة المجتمع إليها ؟</a:t>
            </a:r>
            <a:endParaRPr kumimoji="0" lang="ar-DZ" sz="4000" b="1" i="0" u="none" strike="noStrike" cap="none" normalizeH="0" baseline="0" dirty="0" smtClean="0">
              <a:ln>
                <a:noFill/>
              </a:ln>
              <a:solidFill>
                <a:schemeClr val="tx1"/>
              </a:solidFill>
              <a:effectLst/>
              <a:latin typeface="Traditional Arabic" pitchFamily="18" charset="-78"/>
              <a:cs typeface="Traditional Arabic" pitchFamily="18" charset="-78"/>
            </a:endParaRPr>
          </a:p>
        </p:txBody>
      </p:sp>
      <p:sp>
        <p:nvSpPr>
          <p:cNvPr id="54" name="Rectangle 53"/>
          <p:cNvSpPr/>
          <p:nvPr/>
        </p:nvSpPr>
        <p:spPr>
          <a:xfrm>
            <a:off x="6472182" y="2385878"/>
            <a:ext cx="15287732" cy="769441"/>
          </a:xfrm>
          <a:prstGeom prst="rect">
            <a:avLst/>
          </a:prstGeom>
        </p:spPr>
        <p:txBody>
          <a:bodyPr wrap="square">
            <a:spAutoFit/>
          </a:bodyPr>
          <a:lstStyle/>
          <a:p>
            <a:pPr algn="ctr"/>
            <a:r>
              <a:rPr lang="en-US" sz="4400" dirty="0" smtClean="0">
                <a:latin typeface="Arial" pitchFamily="34" charset="0"/>
                <a:cs typeface="Arial" pitchFamily="34" charset="0"/>
              </a:rPr>
              <a:t>Entrepreneur Women </a:t>
            </a:r>
            <a:r>
              <a:rPr lang="en-US" sz="4400" dirty="0" smtClean="0">
                <a:latin typeface="Arial" pitchFamily="34" charset="0"/>
                <a:cs typeface="Arial" pitchFamily="34" charset="0"/>
              </a:rPr>
              <a:t>and </a:t>
            </a:r>
            <a:r>
              <a:rPr lang="en-US" sz="4400" dirty="0" smtClean="0">
                <a:latin typeface="Arial" pitchFamily="34" charset="0"/>
                <a:cs typeface="Arial" pitchFamily="34" charset="0"/>
              </a:rPr>
              <a:t>the challenges of social pattern</a:t>
            </a:r>
            <a:endParaRPr lang="ar-DZ" sz="4400" dirty="0">
              <a:latin typeface="Arial" pitchFamily="34" charset="0"/>
              <a:cs typeface="Arial" pitchFamily="34" charset="0"/>
            </a:endParaRPr>
          </a:p>
        </p:txBody>
      </p:sp>
      <p:pic>
        <p:nvPicPr>
          <p:cNvPr id="1033" name="Picture 9" descr="C:\Users\samsung\Desktop\المذكرة2015\صور\11007673_1552712861645958_46590847_n.jpg"/>
          <p:cNvPicPr>
            <a:picLocks noChangeAspect="1" noChangeArrowheads="1"/>
          </p:cNvPicPr>
          <p:nvPr/>
        </p:nvPicPr>
        <p:blipFill>
          <a:blip r:embed="rId10"/>
          <a:srcRect/>
          <a:stretch>
            <a:fillRect/>
          </a:stretch>
        </p:blipFill>
        <p:spPr bwMode="auto">
          <a:xfrm>
            <a:off x="13687420" y="27746368"/>
            <a:ext cx="4597871" cy="3429024"/>
          </a:xfrm>
          <a:prstGeom prst="rect">
            <a:avLst/>
          </a:prstGeom>
          <a:noFill/>
        </p:spPr>
      </p:pic>
      <p:pic>
        <p:nvPicPr>
          <p:cNvPr id="1034" name="Picture 10" descr="C:\Users\samsung\Desktop\المذكرة2015\صور\images (5).jpg"/>
          <p:cNvPicPr>
            <a:picLocks noChangeAspect="1" noChangeArrowheads="1"/>
          </p:cNvPicPr>
          <p:nvPr/>
        </p:nvPicPr>
        <p:blipFill>
          <a:blip r:embed="rId11"/>
          <a:srcRect/>
          <a:stretch>
            <a:fillRect/>
          </a:stretch>
        </p:blipFill>
        <p:spPr bwMode="auto">
          <a:xfrm>
            <a:off x="22688608" y="35533110"/>
            <a:ext cx="5500726" cy="2857520"/>
          </a:xfrm>
          <a:prstGeom prst="rect">
            <a:avLst/>
          </a:prstGeom>
          <a:noFill/>
        </p:spPr>
      </p:pic>
      <p:pic>
        <p:nvPicPr>
          <p:cNvPr id="1035" name="Picture 11" descr="C:\Users\samsung\Desktop\المذكرة2015\صور\hqdefault.jpg"/>
          <p:cNvPicPr>
            <a:picLocks noChangeAspect="1" noChangeArrowheads="1"/>
          </p:cNvPicPr>
          <p:nvPr/>
        </p:nvPicPr>
        <p:blipFill>
          <a:blip r:embed="rId12"/>
          <a:srcRect/>
          <a:stretch>
            <a:fillRect/>
          </a:stretch>
        </p:blipFill>
        <p:spPr bwMode="auto">
          <a:xfrm>
            <a:off x="328514" y="26817674"/>
            <a:ext cx="6072230" cy="3143272"/>
          </a:xfrm>
          <a:prstGeom prst="rect">
            <a:avLst/>
          </a:prstGeom>
          <a:noFill/>
        </p:spPr>
      </p:pic>
      <p:pic>
        <p:nvPicPr>
          <p:cNvPr id="1026" name="Picture 2" descr="C:\Users\samsung\Desktop\المذكرة2015\صور\11006154_1552713474979230_1662294562_n.jpg"/>
          <p:cNvPicPr>
            <a:picLocks noChangeAspect="1" noChangeArrowheads="1"/>
          </p:cNvPicPr>
          <p:nvPr/>
        </p:nvPicPr>
        <p:blipFill>
          <a:blip r:embed="rId13"/>
          <a:srcRect/>
          <a:stretch>
            <a:fillRect/>
          </a:stretch>
        </p:blipFill>
        <p:spPr bwMode="auto">
          <a:xfrm>
            <a:off x="22831484" y="38533506"/>
            <a:ext cx="5438793" cy="4143404"/>
          </a:xfrm>
          <a:prstGeom prst="rect">
            <a:avLst/>
          </a:prstGeom>
          <a:noFill/>
        </p:spPr>
      </p:pic>
      <p:sp>
        <p:nvSpPr>
          <p:cNvPr id="55" name="Organigramme : Alternative 54"/>
          <p:cNvSpPr/>
          <p:nvPr/>
        </p:nvSpPr>
        <p:spPr>
          <a:xfrm>
            <a:off x="18402328" y="21531262"/>
            <a:ext cx="9787006" cy="2357454"/>
          </a:xfrm>
          <a:prstGeom prst="flowChartAlternateProcess">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ar-DZ"/>
          </a:p>
        </p:txBody>
      </p:sp>
      <p:sp>
        <p:nvSpPr>
          <p:cNvPr id="57" name="Rectangle 56"/>
          <p:cNvSpPr/>
          <p:nvPr/>
        </p:nvSpPr>
        <p:spPr>
          <a:xfrm>
            <a:off x="18688080" y="21745576"/>
            <a:ext cx="9358378" cy="2123658"/>
          </a:xfrm>
          <a:prstGeom prst="rect">
            <a:avLst/>
          </a:prstGeom>
        </p:spPr>
        <p:txBody>
          <a:bodyPr wrap="square">
            <a:spAutoFit/>
          </a:bodyPr>
          <a:lstStyle/>
          <a:p>
            <a:pPr lvl="0" algn="r" rtl="1" eaLnBrk="0" hangingPunct="0">
              <a:lnSpc>
                <a:spcPct val="150000"/>
              </a:lnSpc>
              <a:buFont typeface="Wingdings" pitchFamily="2" charset="2"/>
              <a:buChar char="v"/>
            </a:pPr>
            <a:r>
              <a:rPr lang="ar-DZ" sz="4400" dirty="0" smtClean="0">
                <a:latin typeface="Traditional Arabic" pitchFamily="18" charset="-78"/>
                <a:ea typeface="Calibri" pitchFamily="34" charset="0"/>
                <a:cs typeface="Traditional Arabic" pitchFamily="18" charset="-78"/>
              </a:rPr>
              <a:t>كيف واجهت المرأة أسرتها في مجال المقاولة؟</a:t>
            </a:r>
            <a:endParaRPr lang="en-US" sz="4400" dirty="0" smtClean="0">
              <a:latin typeface="Traditional Arabic" pitchFamily="18" charset="-78"/>
              <a:cs typeface="Traditional Arabic" pitchFamily="18" charset="-78"/>
            </a:endParaRPr>
          </a:p>
          <a:p>
            <a:pPr lvl="0" algn="r" rtl="1" eaLnBrk="0" hangingPunct="0">
              <a:lnSpc>
                <a:spcPct val="150000"/>
              </a:lnSpc>
              <a:buFont typeface="Wingdings" pitchFamily="2" charset="2"/>
              <a:buChar char="v"/>
            </a:pPr>
            <a:r>
              <a:rPr lang="ar-DZ" sz="4400" dirty="0" smtClean="0">
                <a:latin typeface="Traditional Arabic" pitchFamily="18" charset="-78"/>
                <a:ea typeface="Calibri" pitchFamily="34" charset="0"/>
                <a:cs typeface="Traditional Arabic" pitchFamily="18" charset="-78"/>
              </a:rPr>
              <a:t>هل المحيط الثقافي يشجع المرأة المقاولة على عملها؟</a:t>
            </a:r>
            <a:endParaRPr lang="ar-DZ" sz="4400" dirty="0" smtClean="0">
              <a:latin typeface="Traditional Arabic" pitchFamily="18" charset="-78"/>
              <a:cs typeface="Traditional Arabic" pitchFamily="18" charset="-78"/>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880</TotalTime>
  <Words>813</Words>
  <Application>Microsoft Office PowerPoint</Application>
  <PresentationFormat>Personnalisé</PresentationFormat>
  <Paragraphs>37</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samsung</cp:lastModifiedBy>
  <cp:revision>102</cp:revision>
  <dcterms:created xsi:type="dcterms:W3CDTF">2014-04-16T09:22:23Z</dcterms:created>
  <dcterms:modified xsi:type="dcterms:W3CDTF">2015-02-28T06:36:49Z</dcterms:modified>
</cp:coreProperties>
</file>